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80" r:id="rId2"/>
    <p:sldId id="281" r:id="rId3"/>
    <p:sldId id="285" r:id="rId4"/>
    <p:sldId id="284" r:id="rId5"/>
    <p:sldId id="283" r:id="rId6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6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6224E-60C8-4A24-8495-B42FA45E5705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4BDF0A-F7C9-4CD7-88CE-01514E998E4B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34017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PE" dirty="0"/>
              <a:t>http://vision.stanford.edu/teaching/cs131_fall1718/files/cs131-class-notes.pdf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2" name="Google Shape;3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6012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" name="Google Shape;3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575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>
                <a:latin typeface="+mj-lt"/>
                <a:cs typeface="Times New Roman" panose="02020603050405020304" pitchFamily="18" charset="0"/>
              </a:rPr>
              <a:t>Label correctly the </a:t>
            </a:r>
            <a:r>
              <a:rPr lang="en-US" sz="1100" b="1" dirty="0">
                <a:latin typeface="+mj-lt"/>
                <a:cs typeface="Times New Roman" panose="02020603050405020304" pitchFamily="18" charset="0"/>
              </a:rPr>
              <a:t>segmentation boundaries</a:t>
            </a:r>
            <a:r>
              <a:rPr lang="en-US" sz="1100" dirty="0">
                <a:latin typeface="+mj-lt"/>
                <a:cs typeface="Times New Roman" panose="02020603050405020304" pitchFamily="18" charset="0"/>
              </a:rPr>
              <a:t> in the reconstructed images.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2" name="Google Shape;3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571777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PE" dirty="0"/>
              <a:t>https://synscapes.on.liu.se/download.html (337GB)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s-P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PE" dirty="0"/>
              <a:t>https://host.robots.ox.ac.uk/pascal/VOC/voc2012/#history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PE" dirty="0"/>
              <a:t>https://www.kaggle.com/datasets/pablocumbrera/pascal-voc-2011-include-hands-foot-head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PE" dirty="0"/>
              <a:t>https://www.kaggle.com/datasets/huanghanchina/pascal-voc-2012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s-P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PE" dirty="0"/>
              <a:t>https://www.kaggle.com/datasets/solesensei/solesensei_bdd100k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s-P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s-P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PE" dirty="0"/>
              <a:t>https://www.kaggle.com/datasets/santurini/semantic-segmentation-drone-dataset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s-P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s-P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PE" dirty="0"/>
              <a:t>https://www.kaggle.com/datasets/xiaose/cityscapes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s-P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s-P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2" name="Google Shape;3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4421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" name="Google Shape;3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531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E8C08-EC12-3BFE-8464-08F084BA9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6942A5-EC47-0AFE-354B-CF0B206A61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3D166-059B-B740-61AE-EB3CE2647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0A611-11FD-F80C-1D66-161E6C45F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587E0-7E41-5E3A-9C64-A4E21A70F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49359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B4EC2-BDDD-ADD2-EEC9-AB71E8C49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0BF7E9-22DB-700C-F255-3770C846F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88E85-06B3-0E48-548C-28BCB5180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F9566-8F6F-017D-7883-C6ED79C49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2B216-F3F4-F360-51FE-1B253EE5C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94018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50F2D3-C0C4-C3A3-CECC-C54DA072C1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3EDE0D-C69B-02F9-F38D-766C679190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50ECB-47FA-34C4-80B5-7891813C6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048DF-A4A1-6D68-B93D-AB42E372A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B5274-2197-DF5B-3F3C-809F4CDDF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50787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Diapositiva de títul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08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2B2F6-E309-84D0-545D-E3224ADD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FECB8-80CB-0370-7ED7-60052162F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458D-FE90-18AA-D086-86FDF79DB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16BB1-38A1-67D1-37DF-A7426FA66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10511-5A85-8118-9233-ED660FDCB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70233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B62A0-69F1-56F0-14DE-1321413BC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E0489-79DF-CD93-6D5C-44420933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BD380-ADE0-9863-36C3-BDA57802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7870D-BE2D-D5EC-71AF-F00B54AEC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BFCCA-35E4-4D0A-4EB6-710DF5ACD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20686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B80E5-182A-5B21-1B30-99859277C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4933D-2EDC-3CA3-F297-AB044FE306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B4B0F-FCF3-7F29-3958-75AEC6B58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E6B2F0-8F46-073B-3DC8-77487F29A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04466-AFB3-EA93-00E1-16A254CC0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FCEE9-B81E-DA95-5367-57181334B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51366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F1E51-48B3-7951-CD22-5352DA4BD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5F34B-5CE7-D241-61A2-683775104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8F4B66-CF93-E138-C954-8465F5AF5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88F11E-3026-87BE-9A0A-358DB69BD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257D12-8DAF-2740-2F8A-E6E72B7BF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A767D0-2E6D-7860-7668-9B6CDA918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1E8577-EC1E-6FE8-7C70-7D3B0DD9C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EC0D70-9CB1-E6C1-D8C8-4DBED9834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98072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56B3D-6E45-84B3-A62C-20C89678E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1A6BE0-44C6-1EB6-76A4-20C78E7C9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6B8D47-BA4E-0907-3A77-EBEBC10AD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05990-A25A-E5F3-D928-F6BD60691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3896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A36B07-CFC3-0136-D448-F1F8399B7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3D1AEE-8269-C51A-49CC-3621E1F06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3DBC2-9C9E-BA0D-C99E-5372B8414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81059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7845B-4EFE-5DFE-496D-717FF9B69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D79FC-F7F0-D257-E363-01EF1997C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7EFC9-75A6-B835-7026-979BC219D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07F1AB-1709-591E-1644-CA8133AB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88C9C-2862-E208-0DE0-AC5A91EBF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B49CAD-3E04-95FE-77B1-1B7C6BCF6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4928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F2688-7004-DA75-43F6-38D82CD34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BFC0EF-0651-A8E1-DF39-BB752B9709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05F346-DCD6-53BB-46AF-F5EB07116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FB519-4B39-A082-6751-890F3D662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76FE4-BC26-15BA-4B38-B61BCB29B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D199B4-73FF-8B37-0131-579076949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6021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476A5E-173F-642E-178E-A99DD059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AE509-189A-0222-A49F-61DB58A5C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4FE76-F1FA-05D0-78B5-B8C9B14BD9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BC11E5-8120-463C-B750-A9CAB71C00C0}" type="datetimeFigureOut">
              <a:rPr lang="es-PE" smtClean="0"/>
              <a:t>6/02/2024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6AFF8-1476-186A-8D83-649BB7041C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B9BC7-6F46-30F5-7D12-0E8C90568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F5E954-45A0-4435-A0CB-57340587BFD1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8393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/>
        </p:nvSpPr>
        <p:spPr>
          <a:xfrm>
            <a:off x="398540" y="678110"/>
            <a:ext cx="1139492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0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C</a:t>
            </a:r>
            <a:r>
              <a:rPr lang="es-PE" sz="30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omputer</a:t>
            </a:r>
            <a:r>
              <a:rPr lang="es-PE" sz="30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s-PE" sz="30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vision</a:t>
            </a:r>
            <a:endParaRPr sz="3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/>
        </p:nvSpPr>
        <p:spPr>
          <a:xfrm>
            <a:off x="369202" y="182371"/>
            <a:ext cx="5390154" cy="251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PE" sz="1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CS4002 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PFC1</a:t>
            </a: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"/>
          <p:cNvSpPr txBox="1"/>
          <p:nvPr/>
        </p:nvSpPr>
        <p:spPr>
          <a:xfrm>
            <a:off x="6469753" y="199304"/>
            <a:ext cx="5390154" cy="251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386;p17">
            <a:extLst>
              <a:ext uri="{FF2B5EF4-FFF2-40B4-BE49-F238E27FC236}">
                <a16:creationId xmlns:a16="http://schemas.microsoft.com/office/drawing/2014/main" id="{5C442162-5A45-F342-864A-952B32F46752}"/>
              </a:ext>
            </a:extLst>
          </p:cNvPr>
          <p:cNvSpPr/>
          <p:nvPr/>
        </p:nvSpPr>
        <p:spPr>
          <a:xfrm>
            <a:off x="4087071" y="1397069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390;p17">
            <a:extLst>
              <a:ext uri="{FF2B5EF4-FFF2-40B4-BE49-F238E27FC236}">
                <a16:creationId xmlns:a16="http://schemas.microsoft.com/office/drawing/2014/main" id="{8434F83C-5A74-7E40-43D8-DEB78E069357}"/>
              </a:ext>
            </a:extLst>
          </p:cNvPr>
          <p:cNvSpPr/>
          <p:nvPr/>
        </p:nvSpPr>
        <p:spPr>
          <a:xfrm>
            <a:off x="4087071" y="2292011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394;p17">
            <a:extLst>
              <a:ext uri="{FF2B5EF4-FFF2-40B4-BE49-F238E27FC236}">
                <a16:creationId xmlns:a16="http://schemas.microsoft.com/office/drawing/2014/main" id="{2DCEE254-4773-BE7E-8277-EAF17B429702}"/>
              </a:ext>
            </a:extLst>
          </p:cNvPr>
          <p:cNvSpPr/>
          <p:nvPr/>
        </p:nvSpPr>
        <p:spPr>
          <a:xfrm>
            <a:off x="4087071" y="3186955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CE75252-E351-136F-DF65-37FACF446E31}"/>
              </a:ext>
            </a:extLst>
          </p:cNvPr>
          <p:cNvSpPr txBox="1"/>
          <p:nvPr/>
        </p:nvSpPr>
        <p:spPr>
          <a:xfrm>
            <a:off x="398540" y="1456020"/>
            <a:ext cx="111678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+mj-lt"/>
                <a:cs typeface="Times New Roman" panose="02020603050405020304" pitchFamily="18" charset="0"/>
              </a:rPr>
              <a:t>Computer vision is …</a:t>
            </a:r>
          </a:p>
          <a:p>
            <a:r>
              <a:rPr lang="en-US" sz="1800" dirty="0">
                <a:latin typeface="+mj-lt"/>
                <a:cs typeface="Times New Roman" panose="02020603050405020304" pitchFamily="18" charset="0"/>
              </a:rPr>
              <a:t>… a scientific field that extracts information out of digital images</a:t>
            </a:r>
          </a:p>
          <a:p>
            <a:r>
              <a:rPr lang="en-US" sz="1800" dirty="0">
                <a:latin typeface="+mj-lt"/>
                <a:cs typeface="Times New Roman" panose="02020603050405020304" pitchFamily="18" charset="0"/>
              </a:rPr>
              <a:t>… building algorithms that can understand the content of images and use it for other applications</a:t>
            </a:r>
          </a:p>
          <a:p>
            <a:endParaRPr lang="en-US" sz="1800" dirty="0">
              <a:latin typeface="+mj-lt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+mj-lt"/>
                <a:cs typeface="Times New Roman" panose="02020603050405020304" pitchFamily="18" charset="0"/>
              </a:rPr>
              <a:t>Related areas: neuroscience, algorithm theory, machine learning, deep learning</a:t>
            </a:r>
          </a:p>
        </p:txBody>
      </p:sp>
      <p:pic>
        <p:nvPicPr>
          <p:cNvPr id="3" name="Imagen 2" descr="Imagen que contiene camino, calle, coche, carretera&#10;&#10;Descripción generada automáticamente">
            <a:extLst>
              <a:ext uri="{FF2B5EF4-FFF2-40B4-BE49-F238E27FC236}">
                <a16:creationId xmlns:a16="http://schemas.microsoft.com/office/drawing/2014/main" id="{FD9CB476-AAD3-F2CA-7B1A-13F6131A8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465" y="3671047"/>
            <a:ext cx="5501782" cy="275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761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/>
          <p:cNvPicPr preferRelativeResize="0"/>
          <p:nvPr/>
        </p:nvPicPr>
        <p:blipFill rotWithShape="1">
          <a:blip r:embed="rId3">
            <a:alphaModFix/>
          </a:blip>
          <a:srcRect l="84306"/>
          <a:stretch/>
        </p:blipFill>
        <p:spPr>
          <a:xfrm>
            <a:off x="10278532" y="-1"/>
            <a:ext cx="191346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 txBox="1"/>
          <p:nvPr/>
        </p:nvSpPr>
        <p:spPr>
          <a:xfrm>
            <a:off x="398540" y="678110"/>
            <a:ext cx="1139492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s-PE" sz="30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</a:t>
            </a:r>
            <a:r>
              <a:rPr lang="es-PE" sz="3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3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s-PE" sz="30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egmentation</a:t>
            </a:r>
            <a:r>
              <a:rPr lang="es-PE" sz="3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30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applications</a:t>
            </a:r>
            <a:endParaRPr sz="3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/>
        </p:nvSpPr>
        <p:spPr>
          <a:xfrm>
            <a:off x="369202" y="182371"/>
            <a:ext cx="5390154" cy="251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PE" sz="1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CS4002 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PFC1</a:t>
            </a: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"/>
          <p:cNvSpPr txBox="1"/>
          <p:nvPr/>
        </p:nvSpPr>
        <p:spPr>
          <a:xfrm>
            <a:off x="6469753" y="199304"/>
            <a:ext cx="5390154" cy="251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386;p17">
            <a:extLst>
              <a:ext uri="{FF2B5EF4-FFF2-40B4-BE49-F238E27FC236}">
                <a16:creationId xmlns:a16="http://schemas.microsoft.com/office/drawing/2014/main" id="{5C442162-5A45-F342-864A-952B32F46752}"/>
              </a:ext>
            </a:extLst>
          </p:cNvPr>
          <p:cNvSpPr/>
          <p:nvPr/>
        </p:nvSpPr>
        <p:spPr>
          <a:xfrm>
            <a:off x="4087071" y="1397069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390;p17">
            <a:extLst>
              <a:ext uri="{FF2B5EF4-FFF2-40B4-BE49-F238E27FC236}">
                <a16:creationId xmlns:a16="http://schemas.microsoft.com/office/drawing/2014/main" id="{8434F83C-5A74-7E40-43D8-DEB78E069357}"/>
              </a:ext>
            </a:extLst>
          </p:cNvPr>
          <p:cNvSpPr/>
          <p:nvPr/>
        </p:nvSpPr>
        <p:spPr>
          <a:xfrm>
            <a:off x="4087071" y="2292011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394;p17">
            <a:extLst>
              <a:ext uri="{FF2B5EF4-FFF2-40B4-BE49-F238E27FC236}">
                <a16:creationId xmlns:a16="http://schemas.microsoft.com/office/drawing/2014/main" id="{2DCEE254-4773-BE7E-8277-EAF17B429702}"/>
              </a:ext>
            </a:extLst>
          </p:cNvPr>
          <p:cNvSpPr/>
          <p:nvPr/>
        </p:nvSpPr>
        <p:spPr>
          <a:xfrm>
            <a:off x="4087071" y="3186955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70" name="Picture 2" descr="What is the future of deep learning for medical image segmentation? - Quora">
            <a:extLst>
              <a:ext uri="{FF2B5EF4-FFF2-40B4-BE49-F238E27FC236}">
                <a16:creationId xmlns:a16="http://schemas.microsoft.com/office/drawing/2014/main" id="{FF6BCC46-39C7-590D-3E79-E43572220C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2181" y="1298068"/>
            <a:ext cx="2530982" cy="2530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VPR 2018 WAD Video Segmentation Challenge | Kaggle">
            <a:extLst>
              <a:ext uri="{FF2B5EF4-FFF2-40B4-BE49-F238E27FC236}">
                <a16:creationId xmlns:a16="http://schemas.microsoft.com/office/drawing/2014/main" id="{C639EA7F-9374-F9E1-AE6E-B27FE9353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57" y="1599885"/>
            <a:ext cx="3534387" cy="2352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Deep Learning Classification of Land Cover and Crop Types Using Remote  Sensing Data | Semantic Scholar">
            <a:extLst>
              <a:ext uri="{FF2B5EF4-FFF2-40B4-BE49-F238E27FC236}">
                <a16:creationId xmlns:a16="http://schemas.microsoft.com/office/drawing/2014/main" id="{B796F96E-D517-5979-2A44-DABA5A769C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7"/>
          <a:stretch/>
        </p:blipFill>
        <p:spPr bwMode="auto">
          <a:xfrm>
            <a:off x="4228792" y="1599885"/>
            <a:ext cx="4111476" cy="450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B6A7D86-9DC8-A67D-2FC3-744C9BE92512}"/>
              </a:ext>
            </a:extLst>
          </p:cNvPr>
          <p:cNvSpPr txBox="1"/>
          <p:nvPr/>
        </p:nvSpPr>
        <p:spPr>
          <a:xfrm>
            <a:off x="972344" y="3952875"/>
            <a:ext cx="2628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Autonomous navigation</a:t>
            </a:r>
            <a:endParaRPr lang="es-PE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496D5B5-EC73-ECB2-ADF7-76360A2B3237}"/>
              </a:ext>
            </a:extLst>
          </p:cNvPr>
          <p:cNvSpPr txBox="1"/>
          <p:nvPr/>
        </p:nvSpPr>
        <p:spPr>
          <a:xfrm>
            <a:off x="4970477" y="6108487"/>
            <a:ext cx="2628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Remote sensing</a:t>
            </a:r>
            <a:endParaRPr lang="es-PE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BB85C38-7B20-A040-D117-6B40584CA686}"/>
              </a:ext>
            </a:extLst>
          </p:cNvPr>
          <p:cNvSpPr txBox="1"/>
          <p:nvPr/>
        </p:nvSpPr>
        <p:spPr>
          <a:xfrm>
            <a:off x="8652566" y="3846149"/>
            <a:ext cx="2628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Medical analysis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828199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/>
        </p:nvSpPr>
        <p:spPr>
          <a:xfrm>
            <a:off x="398540" y="678110"/>
            <a:ext cx="1139492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s-PE" sz="30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Semantic</a:t>
            </a:r>
            <a:r>
              <a:rPr lang="es-PE" sz="3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3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s-PE" sz="30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egmentation</a:t>
            </a:r>
            <a:endParaRPr sz="3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/>
        </p:nvSpPr>
        <p:spPr>
          <a:xfrm>
            <a:off x="369202" y="182371"/>
            <a:ext cx="5390154" cy="251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PE" sz="1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CS4002 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PFC1</a:t>
            </a: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"/>
          <p:cNvSpPr txBox="1"/>
          <p:nvPr/>
        </p:nvSpPr>
        <p:spPr>
          <a:xfrm>
            <a:off x="6469753" y="199304"/>
            <a:ext cx="5390154" cy="251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386;p17">
            <a:extLst>
              <a:ext uri="{FF2B5EF4-FFF2-40B4-BE49-F238E27FC236}">
                <a16:creationId xmlns:a16="http://schemas.microsoft.com/office/drawing/2014/main" id="{5C442162-5A45-F342-864A-952B32F46752}"/>
              </a:ext>
            </a:extLst>
          </p:cNvPr>
          <p:cNvSpPr/>
          <p:nvPr/>
        </p:nvSpPr>
        <p:spPr>
          <a:xfrm>
            <a:off x="4087071" y="1397069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390;p17">
            <a:extLst>
              <a:ext uri="{FF2B5EF4-FFF2-40B4-BE49-F238E27FC236}">
                <a16:creationId xmlns:a16="http://schemas.microsoft.com/office/drawing/2014/main" id="{8434F83C-5A74-7E40-43D8-DEB78E069357}"/>
              </a:ext>
            </a:extLst>
          </p:cNvPr>
          <p:cNvSpPr/>
          <p:nvPr/>
        </p:nvSpPr>
        <p:spPr>
          <a:xfrm>
            <a:off x="4087071" y="2292011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64EFC4A-4008-E113-B656-3D7EC768649A}"/>
              </a:ext>
            </a:extLst>
          </p:cNvPr>
          <p:cNvSpPr txBox="1"/>
          <p:nvPr/>
        </p:nvSpPr>
        <p:spPr>
          <a:xfrm>
            <a:off x="398540" y="1456020"/>
            <a:ext cx="111678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+mj-lt"/>
                <a:cs typeface="Times New Roman" panose="02020603050405020304" pitchFamily="18" charset="0"/>
              </a:rPr>
              <a:t>CHALLENGES: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  <a:cs typeface="Times New Roman" panose="02020603050405020304" pitchFamily="18" charset="0"/>
              </a:rPr>
              <a:t>Imbalanced class distributions.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  <a:cs typeface="Times New Roman" panose="02020603050405020304" pitchFamily="18" charset="0"/>
              </a:rPr>
              <a:t>Handling scale and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  <a:cs typeface="Times New Roman" panose="02020603050405020304" pitchFamily="18" charset="0"/>
              </a:rPr>
              <a:t>Real-Time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EBEDA3B-80F4-CFA2-6F81-70E5C07D45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69"/>
          <a:stretch/>
        </p:blipFill>
        <p:spPr>
          <a:xfrm>
            <a:off x="2644293" y="2731451"/>
            <a:ext cx="6903413" cy="394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47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/>
        </p:nvSpPr>
        <p:spPr>
          <a:xfrm>
            <a:off x="398540" y="678280"/>
            <a:ext cx="11394920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s-PE" sz="38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/>
        </p:nvSpPr>
        <p:spPr>
          <a:xfrm>
            <a:off x="369202" y="182371"/>
            <a:ext cx="5390154" cy="251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s-PE" sz="1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CS4002 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1400" b="0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PFC1</a:t>
            </a: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"/>
          <p:cNvSpPr txBox="1"/>
          <p:nvPr/>
        </p:nvSpPr>
        <p:spPr>
          <a:xfrm>
            <a:off x="6469753" y="199304"/>
            <a:ext cx="5390154" cy="251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386;p17">
            <a:extLst>
              <a:ext uri="{FF2B5EF4-FFF2-40B4-BE49-F238E27FC236}">
                <a16:creationId xmlns:a16="http://schemas.microsoft.com/office/drawing/2014/main" id="{5C442162-5A45-F342-864A-952B32F46752}"/>
              </a:ext>
            </a:extLst>
          </p:cNvPr>
          <p:cNvSpPr/>
          <p:nvPr/>
        </p:nvSpPr>
        <p:spPr>
          <a:xfrm>
            <a:off x="4087071" y="1397069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390;p17">
            <a:extLst>
              <a:ext uri="{FF2B5EF4-FFF2-40B4-BE49-F238E27FC236}">
                <a16:creationId xmlns:a16="http://schemas.microsoft.com/office/drawing/2014/main" id="{8434F83C-5A74-7E40-43D8-DEB78E069357}"/>
              </a:ext>
            </a:extLst>
          </p:cNvPr>
          <p:cNvSpPr/>
          <p:nvPr/>
        </p:nvSpPr>
        <p:spPr>
          <a:xfrm>
            <a:off x="4087071" y="2292011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394;p17">
            <a:extLst>
              <a:ext uri="{FF2B5EF4-FFF2-40B4-BE49-F238E27FC236}">
                <a16:creationId xmlns:a16="http://schemas.microsoft.com/office/drawing/2014/main" id="{2DCEE254-4773-BE7E-8277-EAF17B429702}"/>
              </a:ext>
            </a:extLst>
          </p:cNvPr>
          <p:cNvSpPr/>
          <p:nvPr/>
        </p:nvSpPr>
        <p:spPr>
          <a:xfrm>
            <a:off x="4087071" y="3186955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4188F39-7A16-D352-60B1-46C509DCD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07" y="1706223"/>
            <a:ext cx="33337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749D583-334A-58F1-D500-823D8F7E9741}"/>
              </a:ext>
            </a:extLst>
          </p:cNvPr>
          <p:cNvSpPr txBox="1"/>
          <p:nvPr/>
        </p:nvSpPr>
        <p:spPr>
          <a:xfrm>
            <a:off x="3849557" y="1798728"/>
            <a:ext cx="107478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VOC </a:t>
            </a:r>
            <a:r>
              <a:rPr lang="en-US" dirty="0"/>
              <a:t>(Visual Object Classes Challenge)</a:t>
            </a:r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DE48F7D-8A39-11F6-FBF7-8C9574546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416" y="4406138"/>
            <a:ext cx="3494766" cy="1095375"/>
          </a:xfrm>
          <a:prstGeom prst="rect">
            <a:avLst/>
          </a:prstGeom>
        </p:spPr>
      </p:pic>
      <p:pic>
        <p:nvPicPr>
          <p:cNvPr id="1028" name="Picture 4" descr="Berkeley DeepDrive">
            <a:extLst>
              <a:ext uri="{FF2B5EF4-FFF2-40B4-BE49-F238E27FC236}">
                <a16:creationId xmlns:a16="http://schemas.microsoft.com/office/drawing/2014/main" id="{5992F353-CF5C-6EEF-36BF-518A25C9E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4258558"/>
            <a:ext cx="550545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ityscapes Dataset – Semantic Understanding of Urban Street Scenes">
            <a:extLst>
              <a:ext uri="{FF2B5EF4-FFF2-40B4-BE49-F238E27FC236}">
                <a16:creationId xmlns:a16="http://schemas.microsoft.com/office/drawing/2014/main" id="{58D36040-6F21-1227-B998-0CD0F2EC0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383" y="1798728"/>
            <a:ext cx="4988810" cy="92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CCE6126-1847-2EE9-ADE3-E74B89637779}"/>
              </a:ext>
            </a:extLst>
          </p:cNvPr>
          <p:cNvSpPr txBox="1"/>
          <p:nvPr/>
        </p:nvSpPr>
        <p:spPr>
          <a:xfrm>
            <a:off x="3012290" y="5286673"/>
            <a:ext cx="10747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BDD100K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728994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/>
        </p:nvSpPr>
        <p:spPr>
          <a:xfrm>
            <a:off x="6469753" y="199304"/>
            <a:ext cx="5390154" cy="251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386;p17">
            <a:extLst>
              <a:ext uri="{FF2B5EF4-FFF2-40B4-BE49-F238E27FC236}">
                <a16:creationId xmlns:a16="http://schemas.microsoft.com/office/drawing/2014/main" id="{5C442162-5A45-F342-864A-952B32F46752}"/>
              </a:ext>
            </a:extLst>
          </p:cNvPr>
          <p:cNvSpPr/>
          <p:nvPr/>
        </p:nvSpPr>
        <p:spPr>
          <a:xfrm>
            <a:off x="4087071" y="1397069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390;p17">
            <a:extLst>
              <a:ext uri="{FF2B5EF4-FFF2-40B4-BE49-F238E27FC236}">
                <a16:creationId xmlns:a16="http://schemas.microsoft.com/office/drawing/2014/main" id="{8434F83C-5A74-7E40-43D8-DEB78E069357}"/>
              </a:ext>
            </a:extLst>
          </p:cNvPr>
          <p:cNvSpPr/>
          <p:nvPr/>
        </p:nvSpPr>
        <p:spPr>
          <a:xfrm>
            <a:off x="4087071" y="2292011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394;p17">
            <a:extLst>
              <a:ext uri="{FF2B5EF4-FFF2-40B4-BE49-F238E27FC236}">
                <a16:creationId xmlns:a16="http://schemas.microsoft.com/office/drawing/2014/main" id="{2DCEE254-4773-BE7E-8277-EAF17B429702}"/>
              </a:ext>
            </a:extLst>
          </p:cNvPr>
          <p:cNvSpPr/>
          <p:nvPr/>
        </p:nvSpPr>
        <p:spPr>
          <a:xfrm>
            <a:off x="4087071" y="3186955"/>
            <a:ext cx="1534188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20" name="Picture 4" descr="An Introduction to Autoencoders | Pinecone">
            <a:extLst>
              <a:ext uri="{FF2B5EF4-FFF2-40B4-BE49-F238E27FC236}">
                <a16:creationId xmlns:a16="http://schemas.microsoft.com/office/drawing/2014/main" id="{77391CA6-2F78-02BF-247A-48A1353FC4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0" t="18572" r="8417" b="16138"/>
          <a:stretch/>
        </p:blipFill>
        <p:spPr bwMode="auto">
          <a:xfrm>
            <a:off x="447676" y="632748"/>
            <a:ext cx="6022078" cy="2484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Autoencoder architecture for ADK protein. The Cartesian coordinates... |  Download Scientific Diagram">
            <a:extLst>
              <a:ext uri="{FF2B5EF4-FFF2-40B4-BE49-F238E27FC236}">
                <a16:creationId xmlns:a16="http://schemas.microsoft.com/office/drawing/2014/main" id="{AEB8CE1D-9568-6CAC-93FC-6B2F6BB9E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3" y="3273310"/>
            <a:ext cx="4957318" cy="2484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0917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</Words>
  <Application>Microsoft Office PowerPoint</Application>
  <PresentationFormat>Widescreen</PresentationFormat>
  <Paragraphs>38</Paragraphs>
  <Slides>5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Jeremy Matos Cangalaya</dc:creator>
  <cp:lastModifiedBy>Jeremy Matos Cangalaya</cp:lastModifiedBy>
  <cp:revision>2</cp:revision>
  <dcterms:created xsi:type="dcterms:W3CDTF">2024-02-06T22:31:40Z</dcterms:created>
  <dcterms:modified xsi:type="dcterms:W3CDTF">2024-02-07T00:02:14Z</dcterms:modified>
</cp:coreProperties>
</file>

<file path=docProps/thumbnail.jpeg>
</file>